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70" r:id="rId6"/>
    <p:sldId id="260" r:id="rId7"/>
    <p:sldId id="263" r:id="rId8"/>
    <p:sldId id="266" r:id="rId9"/>
    <p:sldId id="267" r:id="rId10"/>
    <p:sldId id="262" r:id="rId11"/>
    <p:sldId id="269" r:id="rId12"/>
    <p:sldId id="272" r:id="rId13"/>
    <p:sldId id="273" r:id="rId14"/>
    <p:sldId id="274" r:id="rId15"/>
    <p:sldId id="275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E7F5"/>
    <a:srgbClr val="FF6161"/>
    <a:srgbClr val="40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/>
              <a:t>SỐ LƯỢNG</a:t>
            </a:r>
            <a:r>
              <a:rPr lang="en-US"/>
              <a:t> MẪU</a:t>
            </a:r>
            <a:endParaRPr lang="vi-V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SỐ LƯỢNG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579-4EC1-978B-F4B4275FB31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79-4EC1-978B-F4B4275FB31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79-4EC1-978B-F4B4275FB31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AD5-438A-9D32-D97723AB369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47B1A09-E788-4509-8F17-D1AED1747D08}" type="CATEGORYNAME">
                      <a:rPr lang="en-US"/>
                      <a:pPr>
                        <a:defRPr/>
                      </a:pPr>
                      <a:t>[CATEGORY NAME]</a:t>
                    </a:fld>
                    <a:r>
                      <a:rPr lang="en-US" baseline="0"/>
                      <a:t>
</a:t>
                    </a:r>
                    <a:fld id="{D2D12C96-18CA-4B50-BFED-0D4504158E5B}" type="PERCENTAGE">
                      <a:rPr lang="en-US" baseline="0" smtClean="0"/>
                      <a:pPr>
                        <a:defRPr/>
                      </a:pPr>
                      <a:t>[PERCENTAGE]</a:t>
                    </a:fld>
                    <a:endParaRPr lang="en-US" baseline="0"/>
                  </a:p>
                  <a:p>
                    <a:pPr>
                      <a:defRPr/>
                    </a:pPr>
                    <a:r>
                      <a:rPr lang="en-US" baseline="0"/>
                      <a:t>(25 mẫu)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30027681619522"/>
                      <c:h val="0.172647613323852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579-4EC1-978B-F4B4275FB31B}"/>
                </c:ext>
              </c:extLst>
            </c:dLbl>
            <c:dLbl>
              <c:idx val="1"/>
              <c:layout>
                <c:manualLayout>
                  <c:x val="1.3648293963254036E-3"/>
                  <c:y val="-0.150460862398805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B2EF2EB-C52E-4771-A03E-4F1EA4EF8347}" type="CATEGORYNAME">
                      <a:rPr lang="en-US"/>
                      <a:pPr>
                        <a:defRPr/>
                      </a:pPr>
                      <a:t>[CATEGORY NAME]</a:t>
                    </a:fld>
                    <a:r>
                      <a:rPr lang="en-US" baseline="0"/>
                      <a:t>
</a:t>
                    </a:r>
                    <a:fld id="{9E710E68-8830-48B5-8474-F3DE082A462A}" type="PERCENTAGE">
                      <a:rPr lang="en-US" baseline="0" smtClean="0"/>
                      <a:pPr>
                        <a:defRPr/>
                      </a:pPr>
                      <a:t>[PERCENTAGE]</a:t>
                    </a:fld>
                    <a:endParaRPr lang="en-US" baseline="0"/>
                  </a:p>
                  <a:p>
                    <a:pPr>
                      <a:defRPr/>
                    </a:pPr>
                    <a:r>
                      <a:rPr lang="en-US" baseline="0"/>
                      <a:t>(25 mẫu)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80149349212898"/>
                      <c:h val="0.153754932675610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579-4EC1-978B-F4B4275FB31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C630EB7-DA69-4757-8870-54483A7C79CD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</a:t>
                    </a:r>
                    <a:fld id="{33898729-97E6-4163-9270-E74DD5E3A022}" type="PERCENTAGE">
                      <a:rPr lang="en-US" baseline="0" smtClean="0"/>
                      <a:pPr/>
                      <a:t>[PERCENTAGE]</a:t>
                    </a:fld>
                    <a:endParaRPr lang="en-US" baseline="0"/>
                  </a:p>
                  <a:p>
                    <a:r>
                      <a:rPr lang="en-US" baseline="0"/>
                      <a:t>(25 mẫu)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579-4EC1-978B-F4B4275FB3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XANH</c:v>
                </c:pt>
                <c:pt idx="1">
                  <c:v>VÀNG</c:v>
                </c:pt>
                <c:pt idx="2">
                  <c:v>HỎNG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79-4EC1-978B-F4B4275FB31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TẠO</a:t>
            </a:r>
            <a:r>
              <a:rPr lang="en-US" baseline="0" dirty="0"/>
              <a:t> MÔ HÌNH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TRAINING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3DB-4303-AFFB-3F329B4ECA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3DB-4303-AFFB-3F329B4ECA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3DB-4303-AFFB-3F329B4ECA3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3DB-4303-AFFB-3F329B4ECA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TRAINING</c:v>
                </c:pt>
                <c:pt idx="1">
                  <c:v>TEST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C3-49DB-88E3-09DD707E7B4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Số lượng ảnh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XANH</c:v>
                </c:pt>
                <c:pt idx="1">
                  <c:v>VÀNG</c:v>
                </c:pt>
                <c:pt idx="2">
                  <c:v>HỎNG</c:v>
                </c:pt>
                <c:pt idx="3">
                  <c:v>TRỐNG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676</c:v>
                </c:pt>
                <c:pt idx="1">
                  <c:v>544</c:v>
                </c:pt>
                <c:pt idx="2">
                  <c:v>441</c:v>
                </c:pt>
                <c:pt idx="3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B2-4699-A11B-05D7B289C1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7816928"/>
        <c:axId val="587817888"/>
      </c:barChart>
      <c:catAx>
        <c:axId val="587816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817888"/>
        <c:crosses val="autoZero"/>
        <c:auto val="1"/>
        <c:lblAlgn val="ctr"/>
        <c:lblOffset val="100"/>
        <c:noMultiLvlLbl val="0"/>
      </c:catAx>
      <c:valAx>
        <c:axId val="587817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781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B8D9-152E-0462-C68D-B3DE7CD16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B0518-3032-955A-D7B9-284B78378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FD4FB-5C7B-583F-3D95-1322BC41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65182-C750-ADCC-BAEE-9750F720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DBAE0-C42B-47B2-B51D-D8A636ED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7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8A04-5497-508C-92D2-40AD7075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08463-D4B8-E1DE-97A4-0577AAF88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81610-611F-3DBB-CED6-57A03E87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2F0B7-6757-9DAC-B33D-2A80A852E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5B36-58DA-82E8-0791-57351C04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EC44C4-840A-34F7-55EA-98B27D8B4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CDC4B-6166-0917-211C-F98E734F2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534B-E404-BF59-6952-1A5F349B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D81E3-24E5-E7A4-224F-01339B83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3A638-0480-C28D-8DEF-16B3A712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4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53D8-157C-2C65-ADB1-318F4879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BD9A-C8F1-47B2-34DD-CF3497A23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15229-8DD0-B191-A9F8-F1001387D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37A8B-4AE0-E833-CAAA-84768AA82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CED6-8C4B-A983-F1D3-AD2627BE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6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1340-3055-58AC-A22F-DAA4E2571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BD316-5948-70CC-9103-9AE9E43E8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884D9-DC26-F6CA-1DE2-E2837C69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72351-8AF5-E1A9-CA3B-84906E82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AE9F-F458-8435-BC62-18B2331DE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E6BE-B318-B6E9-E15A-3EB077DF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A3C43-9748-DA79-C74F-433F2BFFD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78424-6F0B-BD4B-6656-C0719E57F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D4D27-F24F-4BF2-3E65-D752F8203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CAAFF-6819-8FB4-F45E-27EBED83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859B2-5415-B0BE-973F-34F0D476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0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FFBC-3D77-B836-135F-1A828D1D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9C1AB-665A-65D8-0ABD-752DC528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BAAC6-62E6-B139-992F-FDDC6B207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76C1B-F9BC-8FAB-79E3-2DB91D4FD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70212-17F4-BABA-DE32-4D017212C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3A00F-6A1F-E387-6264-0ADCD87DD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A3144F-8205-AA9D-5DDE-5EF6E46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AFAC4-17CF-1952-3A1A-F1446A52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6402-34A8-B94C-3004-0960FDD1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3B41E-1AA3-FAAD-2ECA-32AD6FE7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DE75E-8319-E0FE-DE8A-AFD6F520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0B4B7-E90A-2B9B-6629-42FDD1BC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5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57B31-6AA1-27BA-2E24-110DB510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EA351-2617-83C2-29E0-96E95DE3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C1CE5-C4D4-7A94-1291-D8C9B28F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4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7475C-20D1-09C7-E852-182552B8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4562F-69DC-4540-4B9F-8781CCC47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60D03-3628-382B-ED15-F5053677A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5F4AB-EF05-AE17-0C35-6576EBB5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D641B-25B8-10CD-0173-6C0B324C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08B67-5523-E626-8D4F-BECC4B04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4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A702-4338-A1D8-4FF7-01D41574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37F33-F973-DED2-89D1-AF0339F31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E7F27-C1F1-5999-45F2-199764EC7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7D65D-B758-CBE6-3EAA-3D6E0CE1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A0449-E469-7B6E-2915-862199ACF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38A37-881C-9D4D-F5DF-828339B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6EF9D-57EF-FA4D-98D2-DDAAFFB1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76787-449C-E4C6-7B13-4A60806D2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28314-4FF4-A4D7-5C50-A99F4A028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2F688-F82E-45E0-8590-062A117B68A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7CE2D-C579-C56D-6879-6ECD94772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4CD40-6913-6DBA-8168-9DEE9D82A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0404-B98A-4F81-84F6-EB74826F6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5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F660F0B-E9D8-F1F8-72CC-0AE4E4E2C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1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CADB61-FA0B-1DCC-A7AD-9126EF1A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03" y="35656"/>
            <a:ext cx="7181850" cy="606866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B4D8B8A-4C05-B974-35F0-EA8415134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22" y="2569572"/>
            <a:ext cx="2762250" cy="276225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08671A82-ECD2-D7E3-677D-8E7901694DDF}"/>
              </a:ext>
            </a:extLst>
          </p:cNvPr>
          <p:cNvSpPr txBox="1">
            <a:spLocks/>
          </p:cNvSpPr>
          <p:nvPr/>
        </p:nvSpPr>
        <p:spPr>
          <a:xfrm>
            <a:off x="5080242" y="615820"/>
            <a:ext cx="5031502" cy="13393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Nguyên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lý</a:t>
            </a:r>
            <a:r>
              <a:rPr lang="en-US" sz="3200" dirty="0">
                <a:latin typeface="UTM Seagull" panose="020406030505060202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hoạt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động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của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cơ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cấu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phân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loại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trên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sz="3200" dirty="0">
                <a:latin typeface="UTM Seagull" panose="02040603050506020204" pitchFamily="18" charset="0"/>
              </a:rPr>
              <a:t>MSP</a:t>
            </a:r>
            <a:r>
              <a:rPr lang="en-US" sz="3200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430</a:t>
            </a:r>
          </a:p>
        </p:txBody>
      </p:sp>
    </p:spTree>
    <p:extLst>
      <p:ext uri="{BB962C8B-B14F-4D97-AF65-F5344CB8AC3E}">
        <p14:creationId xmlns:p14="http://schemas.microsoft.com/office/powerpoint/2010/main" val="343748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519850-ECDB-CE2E-E7A6-71C41E35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2" y="95250"/>
            <a:ext cx="6661746" cy="68580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0BFF1D-22EC-2A52-2011-89FE1A04C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11" y="1426003"/>
            <a:ext cx="5123634" cy="133717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96BF723-C816-BD87-C0A5-D768671713F4}"/>
              </a:ext>
            </a:extLst>
          </p:cNvPr>
          <p:cNvGrpSpPr/>
          <p:nvPr/>
        </p:nvGrpSpPr>
        <p:grpSpPr>
          <a:xfrm>
            <a:off x="6847153" y="2955377"/>
            <a:ext cx="4705350" cy="2601572"/>
            <a:chOff x="6921798" y="1593108"/>
            <a:chExt cx="4705350" cy="260157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834EB85-F3AA-5458-150C-4A806E835891}"/>
                </a:ext>
              </a:extLst>
            </p:cNvPr>
            <p:cNvGrpSpPr/>
            <p:nvPr/>
          </p:nvGrpSpPr>
          <p:grpSpPr>
            <a:xfrm>
              <a:off x="6921798" y="1593108"/>
              <a:ext cx="4705350" cy="2601572"/>
              <a:chOff x="6921798" y="1593108"/>
              <a:chExt cx="4705350" cy="260157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3ACAEF-5C87-F066-237E-B39D85A3F2D1}"/>
                  </a:ext>
                </a:extLst>
              </p:cNvPr>
              <p:cNvSpPr/>
              <p:nvPr/>
            </p:nvSpPr>
            <p:spPr>
              <a:xfrm>
                <a:off x="6921798" y="2481262"/>
                <a:ext cx="4705350" cy="71437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3896845-D3ED-014B-722C-6D02DCAE688A}"/>
                  </a:ext>
                </a:extLst>
              </p:cNvPr>
              <p:cNvGrpSpPr/>
              <p:nvPr/>
            </p:nvGrpSpPr>
            <p:grpSpPr>
              <a:xfrm>
                <a:off x="8117632" y="1931437"/>
                <a:ext cx="643812" cy="907012"/>
                <a:chOff x="7473820" y="1931437"/>
                <a:chExt cx="643812" cy="90701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4C4F03F-1A0E-F286-CF23-588687024240}"/>
                    </a:ext>
                  </a:extLst>
                </p:cNvPr>
                <p:cNvGrpSpPr/>
                <p:nvPr/>
              </p:nvGrpSpPr>
              <p:grpSpPr>
                <a:xfrm>
                  <a:off x="7473820" y="1931437"/>
                  <a:ext cx="643812" cy="484511"/>
                  <a:chOff x="7016620" y="1996751"/>
                  <a:chExt cx="643812" cy="484511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DD043FE-B3B3-E578-8862-284FCD5FB895}"/>
                      </a:ext>
                    </a:extLst>
                  </p:cNvPr>
                  <p:cNvSpPr/>
                  <p:nvPr/>
                </p:nvSpPr>
                <p:spPr>
                  <a:xfrm>
                    <a:off x="7249885" y="2108377"/>
                    <a:ext cx="410547" cy="261257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DE4363F7-75D4-182B-9328-BE776FB1221D}"/>
                      </a:ext>
                    </a:extLst>
                  </p:cNvPr>
                  <p:cNvSpPr/>
                  <p:nvPr/>
                </p:nvSpPr>
                <p:spPr>
                  <a:xfrm>
                    <a:off x="7016620" y="1996751"/>
                    <a:ext cx="214604" cy="484511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7F6EB04-4006-802D-3293-EFD635A98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0453" y="2415948"/>
                  <a:ext cx="0" cy="42250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BBC7BB9-E430-14ED-FCF0-DA7AA2056231}"/>
                  </a:ext>
                </a:extLst>
              </p:cNvPr>
              <p:cNvGrpSpPr/>
              <p:nvPr/>
            </p:nvGrpSpPr>
            <p:grpSpPr>
              <a:xfrm>
                <a:off x="10266783" y="1939285"/>
                <a:ext cx="643812" cy="907012"/>
                <a:chOff x="7473820" y="1931437"/>
                <a:chExt cx="643812" cy="90701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D743C02-1834-854B-F1EC-A45E780D6BFA}"/>
                    </a:ext>
                  </a:extLst>
                </p:cNvPr>
                <p:cNvGrpSpPr/>
                <p:nvPr/>
              </p:nvGrpSpPr>
              <p:grpSpPr>
                <a:xfrm>
                  <a:off x="7473820" y="1931437"/>
                  <a:ext cx="643812" cy="484511"/>
                  <a:chOff x="7016620" y="1996751"/>
                  <a:chExt cx="643812" cy="484511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F2CAA6E-79E1-D958-743F-7D48E189B2E4}"/>
                      </a:ext>
                    </a:extLst>
                  </p:cNvPr>
                  <p:cNvSpPr/>
                  <p:nvPr/>
                </p:nvSpPr>
                <p:spPr>
                  <a:xfrm>
                    <a:off x="7249885" y="2108377"/>
                    <a:ext cx="410547" cy="261257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828309DE-1B3C-F413-094F-A5CA997FEF22}"/>
                      </a:ext>
                    </a:extLst>
                  </p:cNvPr>
                  <p:cNvSpPr/>
                  <p:nvPr/>
                </p:nvSpPr>
                <p:spPr>
                  <a:xfrm>
                    <a:off x="7016620" y="1996751"/>
                    <a:ext cx="214604" cy="484511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4B344E1-9A11-7EA7-CB96-17964C9F1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0453" y="2415948"/>
                  <a:ext cx="0" cy="422501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29517D-F5EA-E174-D17B-0E23EDDB1985}"/>
                  </a:ext>
                </a:extLst>
              </p:cNvPr>
              <p:cNvSpPr txBox="1"/>
              <p:nvPr/>
            </p:nvSpPr>
            <p:spPr>
              <a:xfrm>
                <a:off x="7560751" y="1616142"/>
                <a:ext cx="1866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Sensor1, servo1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11EB05-1E01-8EE7-6F8D-BCA55E71B37D}"/>
                  </a:ext>
                </a:extLst>
              </p:cNvPr>
              <p:cNvSpPr txBox="1"/>
              <p:nvPr/>
            </p:nvSpPr>
            <p:spPr>
              <a:xfrm>
                <a:off x="9689645" y="1593108"/>
                <a:ext cx="1866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Sensor2, servo2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3E153BE-904B-9C29-095A-B558D73153DA}"/>
                  </a:ext>
                </a:extLst>
              </p:cNvPr>
              <p:cNvGrpSpPr/>
              <p:nvPr/>
            </p:nvGrpSpPr>
            <p:grpSpPr>
              <a:xfrm>
                <a:off x="8095683" y="3195637"/>
                <a:ext cx="749737" cy="993808"/>
                <a:chOff x="8095683" y="3195637"/>
                <a:chExt cx="749737" cy="993808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9B242CE-D540-2818-E1AB-1B20B354E274}"/>
                    </a:ext>
                  </a:extLst>
                </p:cNvPr>
                <p:cNvSpPr/>
                <p:nvPr/>
              </p:nvSpPr>
              <p:spPr>
                <a:xfrm>
                  <a:off x="8095683" y="3195637"/>
                  <a:ext cx="749737" cy="993808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Arrow: Down 24">
                  <a:extLst>
                    <a:ext uri="{FF2B5EF4-FFF2-40B4-BE49-F238E27FC236}">
                      <a16:creationId xmlns:a16="http://schemas.microsoft.com/office/drawing/2014/main" id="{64C3EAA1-7359-CFCD-11B0-524D08F395B9}"/>
                    </a:ext>
                  </a:extLst>
                </p:cNvPr>
                <p:cNvSpPr/>
                <p:nvPr/>
              </p:nvSpPr>
              <p:spPr>
                <a:xfrm>
                  <a:off x="8313574" y="3392720"/>
                  <a:ext cx="335903" cy="610112"/>
                </a:xfrm>
                <a:prstGeom prst="down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001F19E-F6CB-E9FA-2512-94D22BBF7ACD}"/>
                  </a:ext>
                </a:extLst>
              </p:cNvPr>
              <p:cNvGrpSpPr/>
              <p:nvPr/>
            </p:nvGrpSpPr>
            <p:grpSpPr>
              <a:xfrm>
                <a:off x="10266783" y="3200872"/>
                <a:ext cx="749737" cy="993808"/>
                <a:chOff x="8095683" y="3195637"/>
                <a:chExt cx="749737" cy="99380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059C9F1-C9D3-14E5-9814-4C12094E4F97}"/>
                    </a:ext>
                  </a:extLst>
                </p:cNvPr>
                <p:cNvSpPr/>
                <p:nvPr/>
              </p:nvSpPr>
              <p:spPr>
                <a:xfrm>
                  <a:off x="8095683" y="3195637"/>
                  <a:ext cx="749737" cy="993808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Arrow: Down 28">
                  <a:extLst>
                    <a:ext uri="{FF2B5EF4-FFF2-40B4-BE49-F238E27FC236}">
                      <a16:creationId xmlns:a16="http://schemas.microsoft.com/office/drawing/2014/main" id="{F3FF95AD-7757-453E-23AB-67C21DDE6DEC}"/>
                    </a:ext>
                  </a:extLst>
                </p:cNvPr>
                <p:cNvSpPr/>
                <p:nvPr/>
              </p:nvSpPr>
              <p:spPr>
                <a:xfrm>
                  <a:off x="8313574" y="3392720"/>
                  <a:ext cx="335903" cy="610112"/>
                </a:xfrm>
                <a:prstGeom prst="down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00621F-8657-2D05-0B5F-C3CDBFAB897E}"/>
                </a:ext>
              </a:extLst>
            </p:cNvPr>
            <p:cNvSpPr/>
            <p:nvPr/>
          </p:nvSpPr>
          <p:spPr>
            <a:xfrm>
              <a:off x="7759783" y="2687676"/>
              <a:ext cx="335900" cy="317241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2C70143-3C4A-22C8-027E-69AC25D07387}"/>
                </a:ext>
              </a:extLst>
            </p:cNvPr>
            <p:cNvSpPr/>
            <p:nvPr/>
          </p:nvSpPr>
          <p:spPr>
            <a:xfrm>
              <a:off x="8556170" y="2760340"/>
              <a:ext cx="990560" cy="166468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1B2616DB-2042-0EC1-1437-5B850DEBA3C6}"/>
              </a:ext>
            </a:extLst>
          </p:cNvPr>
          <p:cNvSpPr txBox="1">
            <a:spLocks/>
          </p:cNvSpPr>
          <p:nvPr/>
        </p:nvSpPr>
        <p:spPr>
          <a:xfrm>
            <a:off x="6772507" y="593557"/>
            <a:ext cx="5947513" cy="6733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3200" kern="1200" dirty="0" err="1">
                <a:latin typeface="+mn-lt"/>
              </a:rPr>
              <a:t>Thuật</a:t>
            </a:r>
            <a:r>
              <a:rPr lang="en-US" sz="3200" kern="1200" dirty="0">
                <a:latin typeface="+mn-lt"/>
              </a:rPr>
              <a:t> </a:t>
            </a:r>
            <a:r>
              <a:rPr lang="en-US" sz="3200" kern="1200" dirty="0" err="1">
                <a:latin typeface="+mn-lt"/>
              </a:rPr>
              <a:t>toán</a:t>
            </a:r>
            <a:r>
              <a:rPr lang="en-US" sz="3200" kern="1200" dirty="0">
                <a:latin typeface="+mn-lt"/>
              </a:rPr>
              <a:t> </a:t>
            </a:r>
            <a:r>
              <a:rPr lang="en-US" sz="3200" kern="1200" dirty="0" err="1">
                <a:latin typeface="+mn-lt"/>
              </a:rPr>
              <a:t>hàng</a:t>
            </a:r>
            <a:r>
              <a:rPr lang="en-US" sz="3200" kern="1200" dirty="0">
                <a:latin typeface="+mn-lt"/>
              </a:rPr>
              <a:t> </a:t>
            </a:r>
            <a:r>
              <a:rPr lang="en-US" sz="3200" kern="1200" dirty="0" err="1">
                <a:latin typeface="+mn-lt"/>
              </a:rPr>
              <a:t>đợi</a:t>
            </a:r>
            <a:r>
              <a:rPr lang="en-US" sz="3200" kern="1200" dirty="0">
                <a:latin typeface="+mn-lt"/>
              </a:rPr>
              <a:t> (</a:t>
            </a:r>
            <a:r>
              <a:rPr lang="en-US" sz="3200" i="0" dirty="0">
                <a:effectLst/>
                <a:latin typeface="+mn-lt"/>
              </a:rPr>
              <a:t>queue</a:t>
            </a:r>
            <a:r>
              <a:rPr lang="en-US" sz="3200" kern="1200" dirty="0">
                <a:latin typeface="+mn-lt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33F5E4-E460-DDFC-44BB-7C38943258D1}"/>
              </a:ext>
            </a:extLst>
          </p:cNvPr>
          <p:cNvSpPr/>
          <p:nvPr/>
        </p:nvSpPr>
        <p:spPr>
          <a:xfrm>
            <a:off x="1404232" y="5217459"/>
            <a:ext cx="1255297" cy="5677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servo2</a:t>
            </a:r>
          </a:p>
        </p:txBody>
      </p:sp>
    </p:spTree>
    <p:extLst>
      <p:ext uri="{BB962C8B-B14F-4D97-AF65-F5344CB8AC3E}">
        <p14:creationId xmlns:p14="http://schemas.microsoft.com/office/powerpoint/2010/main" val="700468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display, screenshot, electronics&#10;&#10;Description automatically generated">
            <a:extLst>
              <a:ext uri="{FF2B5EF4-FFF2-40B4-BE49-F238E27FC236}">
                <a16:creationId xmlns:a16="http://schemas.microsoft.com/office/drawing/2014/main" id="{3AF68820-E261-9E3D-4916-D5F92D52F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0" y="650497"/>
            <a:ext cx="6403524" cy="557106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electronics, screenshot, circuit&#10;&#10;Description automatically generated">
            <a:extLst>
              <a:ext uri="{FF2B5EF4-FFF2-40B4-BE49-F238E27FC236}">
                <a16:creationId xmlns:a16="http://schemas.microsoft.com/office/drawing/2014/main" id="{730457A5-B282-7702-EAD7-D07D0D8BD4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7" t="48842" r="14555" b="10695"/>
          <a:stretch/>
        </p:blipFill>
        <p:spPr>
          <a:xfrm>
            <a:off x="7695873" y="710228"/>
            <a:ext cx="3854945" cy="234213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electronics, electronic engineering, circuit component, electronic component&#10;&#10;Description automatically generated">
            <a:extLst>
              <a:ext uri="{FF2B5EF4-FFF2-40B4-BE49-F238E27FC236}">
                <a16:creationId xmlns:a16="http://schemas.microsoft.com/office/drawing/2014/main" id="{CB1BC4A3-64C0-F656-B58C-13BD3B26A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94"/>
          <a:stretch/>
        </p:blipFill>
        <p:spPr>
          <a:xfrm>
            <a:off x="7828261" y="3748194"/>
            <a:ext cx="3590169" cy="2471631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5B62F26-98A1-DA7A-2EE3-2E82005271A1}"/>
              </a:ext>
            </a:extLst>
          </p:cNvPr>
          <p:cNvSpPr txBox="1">
            <a:spLocks/>
          </p:cNvSpPr>
          <p:nvPr/>
        </p:nvSpPr>
        <p:spPr>
          <a:xfrm>
            <a:off x="553212" y="3176360"/>
            <a:ext cx="3075813" cy="6733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3200" dirty="0">
                <a:latin typeface="UTM Seagull" panose="02040603050506020204" pitchFamily="18" charset="0"/>
              </a:rPr>
              <a:t>Giao </a:t>
            </a:r>
            <a:r>
              <a:rPr lang="en-US" sz="3200" dirty="0" err="1">
                <a:latin typeface="UTM Seagull" panose="02040603050506020204" pitchFamily="18" charset="0"/>
              </a:rPr>
              <a:t>tiếp</a:t>
            </a:r>
            <a:r>
              <a:rPr lang="en-US" sz="3200" dirty="0">
                <a:latin typeface="UTM Seagull" panose="02040603050506020204" pitchFamily="18" charset="0"/>
              </a:rPr>
              <a:t> I2C</a:t>
            </a:r>
            <a:endParaRPr lang="en-US" sz="3200" kern="1200" dirty="0">
              <a:latin typeface="UTM Seagull" panose="0204060305050602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76A49B-5DC8-7FC9-AA40-BEAD6EDFA021}"/>
              </a:ext>
            </a:extLst>
          </p:cNvPr>
          <p:cNvSpPr/>
          <p:nvPr/>
        </p:nvSpPr>
        <p:spPr>
          <a:xfrm>
            <a:off x="9777663" y="1491916"/>
            <a:ext cx="1855240" cy="48876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5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electronics, screenshot, circuit&#10;&#10;Description automatically generated">
            <a:extLst>
              <a:ext uri="{FF2B5EF4-FFF2-40B4-BE49-F238E27FC236}">
                <a16:creationId xmlns:a16="http://schemas.microsoft.com/office/drawing/2014/main" id="{78DBC5F5-D21A-087B-443F-67EB758F7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49027" r="48800" b="11945"/>
          <a:stretch/>
        </p:blipFill>
        <p:spPr>
          <a:xfrm>
            <a:off x="6575010" y="1579937"/>
            <a:ext cx="4374353" cy="2666363"/>
          </a:xfrm>
          <a:prstGeom prst="rect">
            <a:avLst/>
          </a:prstGeom>
        </p:spPr>
      </p:pic>
      <p:pic>
        <p:nvPicPr>
          <p:cNvPr id="9" name="Picture 8" descr="A picture containing text, screenshot, mobile phone&#10;&#10;Description automatically generated">
            <a:extLst>
              <a:ext uri="{FF2B5EF4-FFF2-40B4-BE49-F238E27FC236}">
                <a16:creationId xmlns:a16="http://schemas.microsoft.com/office/drawing/2014/main" id="{A3B109A0-2E6C-8F00-E662-8CF8B1717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8" r="10895"/>
          <a:stretch/>
        </p:blipFill>
        <p:spPr>
          <a:xfrm>
            <a:off x="1268548" y="643467"/>
            <a:ext cx="3917794" cy="322814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089126-EAA1-84E2-DEE8-8634F2413D8A}"/>
              </a:ext>
            </a:extLst>
          </p:cNvPr>
          <p:cNvCxnSpPr/>
          <p:nvPr/>
        </p:nvCxnSpPr>
        <p:spPr>
          <a:xfrm flipH="1" flipV="1">
            <a:off x="5186343" y="2071811"/>
            <a:ext cx="1388668" cy="2475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EEB42-885C-6D14-60FD-3BB9E8E825E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186343" y="2131561"/>
            <a:ext cx="1388668" cy="12598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A8477ED-6E4B-023D-6908-57BAADA48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19" y="4030926"/>
            <a:ext cx="5748713" cy="2667763"/>
          </a:xfrm>
          <a:prstGeom prst="rect">
            <a:avLst/>
          </a:prstGeom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5168CCA5-C14B-3DF1-AB59-329188464F9A}"/>
              </a:ext>
            </a:extLst>
          </p:cNvPr>
          <p:cNvSpPr txBox="1">
            <a:spLocks/>
          </p:cNvSpPr>
          <p:nvPr/>
        </p:nvSpPr>
        <p:spPr>
          <a:xfrm>
            <a:off x="4553712" y="232751"/>
            <a:ext cx="3628263" cy="6733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3200" dirty="0">
                <a:latin typeface="UTM Seagull" panose="02040603050506020204" pitchFamily="18" charset="0"/>
              </a:rPr>
              <a:t>Giao </a:t>
            </a:r>
            <a:r>
              <a:rPr lang="en-US" sz="3200" dirty="0" err="1">
                <a:latin typeface="UTM Seagull" panose="02040603050506020204" pitchFamily="18" charset="0"/>
              </a:rPr>
              <a:t>tiếp</a:t>
            </a:r>
            <a:r>
              <a:rPr lang="en-US" sz="3200" dirty="0">
                <a:latin typeface="UTM Seagull" panose="02040603050506020204" pitchFamily="18" charset="0"/>
              </a:rPr>
              <a:t> UART</a:t>
            </a:r>
            <a:endParaRPr lang="en-US" sz="3200" kern="1200" dirty="0">
              <a:latin typeface="UTM Seagull" panose="0204060305050602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893A6-C053-3AC7-3901-BBD976EA6934}"/>
              </a:ext>
            </a:extLst>
          </p:cNvPr>
          <p:cNvSpPr/>
          <p:nvPr/>
        </p:nvSpPr>
        <p:spPr>
          <a:xfrm>
            <a:off x="6660989" y="1997242"/>
            <a:ext cx="1993728" cy="48876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B0B0D-42B3-598B-280E-319DE11B6C1A}"/>
              </a:ext>
            </a:extLst>
          </p:cNvPr>
          <p:cNvSpPr/>
          <p:nvPr/>
        </p:nvSpPr>
        <p:spPr>
          <a:xfrm>
            <a:off x="3149626" y="1900079"/>
            <a:ext cx="1993728" cy="58592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88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A5E012BC-1615-C881-8DBF-3AAFA6674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54545"/>
            <a:ext cx="5294716" cy="33489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electronics, diagram, design&#10;&#10;Description automatically generated">
            <a:extLst>
              <a:ext uri="{FF2B5EF4-FFF2-40B4-BE49-F238E27FC236}">
                <a16:creationId xmlns:a16="http://schemas.microsoft.com/office/drawing/2014/main" id="{FF4BEE87-5461-3B58-F315-243D5F161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264810"/>
            <a:ext cx="5294715" cy="432837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3AF4446-768E-649E-42BF-A782AE379E1B}"/>
              </a:ext>
            </a:extLst>
          </p:cNvPr>
          <p:cNvSpPr txBox="1">
            <a:spLocks/>
          </p:cNvSpPr>
          <p:nvPr/>
        </p:nvSpPr>
        <p:spPr>
          <a:xfrm>
            <a:off x="1224837" y="711092"/>
            <a:ext cx="4378109" cy="6733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2400" dirty="0" err="1">
                <a:latin typeface="UTM Seagull" panose="02040603050506020204" pitchFamily="18" charset="0"/>
              </a:rPr>
              <a:t>Điều</a:t>
            </a:r>
            <a:r>
              <a:rPr lang="en-US" sz="2400" dirty="0">
                <a:latin typeface="UTM Seagull" panose="02040603050506020204" pitchFamily="18" charset="0"/>
              </a:rPr>
              <a:t> </a:t>
            </a:r>
            <a:r>
              <a:rPr lang="en-US" sz="2400" dirty="0" err="1">
                <a:latin typeface="UTM Seagull" panose="02040603050506020204" pitchFamily="18" charset="0"/>
              </a:rPr>
              <a:t>khiển</a:t>
            </a:r>
            <a:r>
              <a:rPr lang="en-US" sz="2400" dirty="0">
                <a:latin typeface="UTM Seagull" panose="02040603050506020204" pitchFamily="18" charset="0"/>
              </a:rPr>
              <a:t> servo </a:t>
            </a:r>
            <a:r>
              <a:rPr lang="en-US" sz="2400" dirty="0" err="1">
                <a:latin typeface="UTM Seagull" panose="02040603050506020204" pitchFamily="18" charset="0"/>
              </a:rPr>
              <a:t>bằng</a:t>
            </a:r>
            <a:r>
              <a:rPr lang="en-US" sz="2400" dirty="0">
                <a:latin typeface="UTM Seagull" panose="02040603050506020204" pitchFamily="18" charset="0"/>
              </a:rPr>
              <a:t> PWM</a:t>
            </a:r>
            <a:endParaRPr lang="en-US" sz="2400" kern="1200" dirty="0">
              <a:latin typeface="UTM Seagull" panose="02040603050506020204" pitchFamily="18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A30A056-1BE8-CBF4-06F9-AF043E896819}"/>
              </a:ext>
            </a:extLst>
          </p:cNvPr>
          <p:cNvSpPr txBox="1">
            <a:spLocks/>
          </p:cNvSpPr>
          <p:nvPr/>
        </p:nvSpPr>
        <p:spPr>
          <a:xfrm>
            <a:off x="5938183" y="5522576"/>
            <a:ext cx="6176138" cy="6733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Aft>
                <a:spcPts val="600"/>
              </a:spcAft>
            </a:pPr>
            <a:r>
              <a:rPr lang="en-US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PWM: P1.2, P1.6, P2.1, P2.2 </a:t>
            </a:r>
          </a:p>
        </p:txBody>
      </p:sp>
    </p:spTree>
    <p:extLst>
      <p:ext uri="{BB962C8B-B14F-4D97-AF65-F5344CB8AC3E}">
        <p14:creationId xmlns:p14="http://schemas.microsoft.com/office/powerpoint/2010/main" val="40006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763BA0E7-D27A-4138-B9F1-E49ADADA4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1" y="897036"/>
            <a:ext cx="6865242" cy="5292527"/>
          </a:xfrm>
          <a:prstGeom prst="rect">
            <a:avLst/>
          </a:prstGeom>
        </p:spPr>
      </p:pic>
      <p:pic>
        <p:nvPicPr>
          <p:cNvPr id="7" name="Picture 6" descr="A picture containing electronic component, circuit component, circuit, passive circuit component&#10;&#10;Description automatically generated">
            <a:extLst>
              <a:ext uri="{FF2B5EF4-FFF2-40B4-BE49-F238E27FC236}">
                <a16:creationId xmlns:a16="http://schemas.microsoft.com/office/drawing/2014/main" id="{5C9BA840-E60E-DE9A-52AF-8DC269ED0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60" y="794586"/>
            <a:ext cx="2452785" cy="2452785"/>
          </a:xfrm>
          <a:prstGeom prst="rect">
            <a:avLst/>
          </a:prstGeom>
        </p:spPr>
      </p:pic>
      <p:pic>
        <p:nvPicPr>
          <p:cNvPr id="9" name="Picture 8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E137DCF-EC73-9E08-8BB0-7541E482E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44" y="4061735"/>
            <a:ext cx="2158104" cy="215810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582529F-B905-E0D4-8A9B-0C4363ACC017}"/>
              </a:ext>
            </a:extLst>
          </p:cNvPr>
          <p:cNvSpPr/>
          <p:nvPr/>
        </p:nvSpPr>
        <p:spPr>
          <a:xfrm rot="16033277">
            <a:off x="7820290" y="3166130"/>
            <a:ext cx="780126" cy="514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A5A1E-24C5-1A88-9FE6-CBB6E1D321E3}"/>
              </a:ext>
            </a:extLst>
          </p:cNvPr>
          <p:cNvSpPr txBox="1"/>
          <p:nvPr/>
        </p:nvSpPr>
        <p:spPr>
          <a:xfrm>
            <a:off x="8710434" y="2791511"/>
            <a:ext cx="3324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 (0V)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(5V)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571BD-78AC-4296-CA5C-473A3AC48201}"/>
              </a:ext>
            </a:extLst>
          </p:cNvPr>
          <p:cNvSpPr txBox="1"/>
          <p:nvPr/>
        </p:nvSpPr>
        <p:spPr>
          <a:xfrm>
            <a:off x="3944662" y="216297"/>
            <a:ext cx="3738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56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, machine, LEGO, box&#10;&#10;Description automatically generated">
            <a:extLst>
              <a:ext uri="{FF2B5EF4-FFF2-40B4-BE49-F238E27FC236}">
                <a16:creationId xmlns:a16="http://schemas.microsoft.com/office/drawing/2014/main" id="{C45C4EF0-E9F5-2B83-C1A6-856D228AF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6" y="46041"/>
            <a:ext cx="11501535" cy="65788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DAA7CA-12AF-5954-2DE6-B5CCAEA2828A}"/>
              </a:ext>
            </a:extLst>
          </p:cNvPr>
          <p:cNvGrpSpPr/>
          <p:nvPr/>
        </p:nvGrpSpPr>
        <p:grpSpPr>
          <a:xfrm>
            <a:off x="3983333" y="4447320"/>
            <a:ext cx="4645981" cy="1823365"/>
            <a:chOff x="4452992" y="108446"/>
            <a:chExt cx="4645981" cy="182336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0A0D27D-3019-643C-0568-470C5D240AF7}"/>
                </a:ext>
              </a:extLst>
            </p:cNvPr>
            <p:cNvSpPr/>
            <p:nvPr/>
          </p:nvSpPr>
          <p:spPr>
            <a:xfrm>
              <a:off x="4452992" y="108446"/>
              <a:ext cx="2100871" cy="180769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B3E0202-65F1-F2F0-9511-C37667B00125}"/>
                </a:ext>
              </a:extLst>
            </p:cNvPr>
            <p:cNvSpPr/>
            <p:nvPr/>
          </p:nvSpPr>
          <p:spPr>
            <a:xfrm rot="11445924">
              <a:off x="6457319" y="1218532"/>
              <a:ext cx="1184988" cy="390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0BE091-AC69-9606-005C-9E7F706194B6}"/>
                </a:ext>
              </a:extLst>
            </p:cNvPr>
            <p:cNvSpPr/>
            <p:nvPr/>
          </p:nvSpPr>
          <p:spPr>
            <a:xfrm>
              <a:off x="7576457" y="1111301"/>
              <a:ext cx="1522516" cy="8205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MSP430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D82E70-0919-13FB-9358-7BF5E41EEC55}"/>
              </a:ext>
            </a:extLst>
          </p:cNvPr>
          <p:cNvGrpSpPr/>
          <p:nvPr/>
        </p:nvGrpSpPr>
        <p:grpSpPr>
          <a:xfrm>
            <a:off x="5686824" y="219429"/>
            <a:ext cx="4498399" cy="1664139"/>
            <a:chOff x="4600574" y="267672"/>
            <a:chExt cx="4498399" cy="166413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3209FF-4107-0F4E-B2DA-CE9DA2AA058A}"/>
                </a:ext>
              </a:extLst>
            </p:cNvPr>
            <p:cNvSpPr/>
            <p:nvPr/>
          </p:nvSpPr>
          <p:spPr>
            <a:xfrm>
              <a:off x="4600574" y="267672"/>
              <a:ext cx="1800225" cy="1094633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6FAF338-9C1A-2AC4-A4FA-3E475B5D71AC}"/>
                </a:ext>
              </a:extLst>
            </p:cNvPr>
            <p:cNvSpPr/>
            <p:nvPr/>
          </p:nvSpPr>
          <p:spPr>
            <a:xfrm rot="11445924">
              <a:off x="6423879" y="1003398"/>
              <a:ext cx="1184988" cy="390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D21A5B-A618-E199-0613-99B89F14FEFF}"/>
                </a:ext>
              </a:extLst>
            </p:cNvPr>
            <p:cNvSpPr/>
            <p:nvPr/>
          </p:nvSpPr>
          <p:spPr>
            <a:xfrm>
              <a:off x="7576457" y="1111301"/>
              <a:ext cx="1522516" cy="8205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ESP32 CAM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8F2595-4598-0CAB-87C3-593E7D32B1B7}"/>
              </a:ext>
            </a:extLst>
          </p:cNvPr>
          <p:cNvGrpSpPr/>
          <p:nvPr/>
        </p:nvGrpSpPr>
        <p:grpSpPr>
          <a:xfrm>
            <a:off x="1162818" y="284746"/>
            <a:ext cx="2820515" cy="3005380"/>
            <a:chOff x="4600574" y="267672"/>
            <a:chExt cx="2820515" cy="30053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B533D2-2F57-65F6-BE6A-4A59BFE05314}"/>
                </a:ext>
              </a:extLst>
            </p:cNvPr>
            <p:cNvSpPr/>
            <p:nvPr/>
          </p:nvSpPr>
          <p:spPr>
            <a:xfrm>
              <a:off x="4600574" y="267672"/>
              <a:ext cx="1800225" cy="1648469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95CE985-9DC9-7273-20D9-4B15F18728B5}"/>
                </a:ext>
              </a:extLst>
            </p:cNvPr>
            <p:cNvSpPr/>
            <p:nvPr/>
          </p:nvSpPr>
          <p:spPr>
            <a:xfrm rot="13270789">
              <a:off x="5380719" y="2117022"/>
              <a:ext cx="791053" cy="390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E618F4-0B8C-CFEF-AA7B-D1FD81405DDD}"/>
                </a:ext>
              </a:extLst>
            </p:cNvPr>
            <p:cNvSpPr/>
            <p:nvPr/>
          </p:nvSpPr>
          <p:spPr>
            <a:xfrm>
              <a:off x="5898573" y="2452542"/>
              <a:ext cx="1522516" cy="8205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Servo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3CB7F4C-2691-CEFA-6644-32DE253C1511}"/>
              </a:ext>
            </a:extLst>
          </p:cNvPr>
          <p:cNvGrpSpPr/>
          <p:nvPr/>
        </p:nvGrpSpPr>
        <p:grpSpPr>
          <a:xfrm>
            <a:off x="455309" y="4616601"/>
            <a:ext cx="4645981" cy="1823365"/>
            <a:chOff x="4452992" y="108446"/>
            <a:chExt cx="4645981" cy="182336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C13E22-F05B-424C-FE39-31C7488B0924}"/>
                </a:ext>
              </a:extLst>
            </p:cNvPr>
            <p:cNvSpPr/>
            <p:nvPr/>
          </p:nvSpPr>
          <p:spPr>
            <a:xfrm>
              <a:off x="4452992" y="108446"/>
              <a:ext cx="2100871" cy="180769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D585DD3-66E8-7035-B93E-94F81756FD8A}"/>
                </a:ext>
              </a:extLst>
            </p:cNvPr>
            <p:cNvSpPr/>
            <p:nvPr/>
          </p:nvSpPr>
          <p:spPr>
            <a:xfrm rot="11445924">
              <a:off x="6457319" y="1218532"/>
              <a:ext cx="1184988" cy="390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9740E8-AD61-142E-B11C-544D290DDC51}"/>
                </a:ext>
              </a:extLst>
            </p:cNvPr>
            <p:cNvSpPr/>
            <p:nvPr/>
          </p:nvSpPr>
          <p:spPr>
            <a:xfrm>
              <a:off x="7576457" y="1111301"/>
              <a:ext cx="1522516" cy="8205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Sensor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6D2671-8B13-9DB4-B954-D183F6F6D1EC}"/>
              </a:ext>
            </a:extLst>
          </p:cNvPr>
          <p:cNvGrpSpPr/>
          <p:nvPr/>
        </p:nvGrpSpPr>
        <p:grpSpPr>
          <a:xfrm>
            <a:off x="6206077" y="3395956"/>
            <a:ext cx="5346198" cy="1807695"/>
            <a:chOff x="1207665" y="108446"/>
            <a:chExt cx="5346198" cy="1807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18BCCF-623B-5314-BB0F-998B5AFD2973}"/>
                </a:ext>
              </a:extLst>
            </p:cNvPr>
            <p:cNvSpPr/>
            <p:nvPr/>
          </p:nvSpPr>
          <p:spPr>
            <a:xfrm>
              <a:off x="4452992" y="108446"/>
              <a:ext cx="2100871" cy="180769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D719C6E-B189-D937-8555-B016D6DA73E6}"/>
                </a:ext>
              </a:extLst>
            </p:cNvPr>
            <p:cNvSpPr/>
            <p:nvPr/>
          </p:nvSpPr>
          <p:spPr>
            <a:xfrm rot="199213">
              <a:off x="3260319" y="915844"/>
              <a:ext cx="1184988" cy="390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73329C-EB01-7676-9DD0-F36223FDD992}"/>
                </a:ext>
              </a:extLst>
            </p:cNvPr>
            <p:cNvSpPr/>
            <p:nvPr/>
          </p:nvSpPr>
          <p:spPr>
            <a:xfrm>
              <a:off x="1207665" y="522224"/>
              <a:ext cx="2053791" cy="8205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</a:rPr>
                <a:t>Cơ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cấu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phân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loại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kích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thước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F35CCD-49B6-1CAF-9DB9-ABDCE3E384AA}"/>
              </a:ext>
            </a:extLst>
          </p:cNvPr>
          <p:cNvGrpSpPr/>
          <p:nvPr/>
        </p:nvGrpSpPr>
        <p:grpSpPr>
          <a:xfrm>
            <a:off x="4469763" y="3826370"/>
            <a:ext cx="4814923" cy="1807695"/>
            <a:chOff x="1738940" y="108446"/>
            <a:chExt cx="4814923" cy="180769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62F1686-7130-92F5-435B-588E143BC4E2}"/>
                </a:ext>
              </a:extLst>
            </p:cNvPr>
            <p:cNvSpPr/>
            <p:nvPr/>
          </p:nvSpPr>
          <p:spPr>
            <a:xfrm>
              <a:off x="4452992" y="108446"/>
              <a:ext cx="2100871" cy="180769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7E0C8B59-92B9-B522-A848-238474F28A20}"/>
                </a:ext>
              </a:extLst>
            </p:cNvPr>
            <p:cNvSpPr/>
            <p:nvPr/>
          </p:nvSpPr>
          <p:spPr>
            <a:xfrm rot="199213">
              <a:off x="3260319" y="915844"/>
              <a:ext cx="1184988" cy="390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607FF8-849C-9035-DB4F-9919BF5127A5}"/>
                </a:ext>
              </a:extLst>
            </p:cNvPr>
            <p:cNvSpPr/>
            <p:nvPr/>
          </p:nvSpPr>
          <p:spPr>
            <a:xfrm>
              <a:off x="1738940" y="522224"/>
              <a:ext cx="1522516" cy="8205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62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09A56E7-64BC-0B62-90BE-4FBB975DB94E}"/>
              </a:ext>
            </a:extLst>
          </p:cNvPr>
          <p:cNvSpPr txBox="1">
            <a:spLocks/>
          </p:cNvSpPr>
          <p:nvPr/>
        </p:nvSpPr>
        <p:spPr>
          <a:xfrm>
            <a:off x="628403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 err="1">
                <a:latin typeface="UTM Seagull" panose="02040603050506020204" pitchFamily="18" charset="0"/>
                <a:cs typeface="Aharoni" panose="020B0604020202020204" pitchFamily="2" charset="-79"/>
              </a:rPr>
              <a:t>Đặt</a:t>
            </a:r>
            <a:r>
              <a:rPr lang="en-US" sz="4000" b="1" dirty="0">
                <a:latin typeface="UTM Seagull" panose="02040603050506020204" pitchFamily="18" charset="0"/>
                <a:cs typeface="Aharoni" panose="020B0604020202020204" pitchFamily="2" charset="-79"/>
              </a:rPr>
              <a:t> </a:t>
            </a:r>
            <a:r>
              <a:rPr lang="en-US" sz="4000" b="1" dirty="0" err="1">
                <a:latin typeface="UTM Seagull" panose="02040603050506020204" pitchFamily="18" charset="0"/>
                <a:cs typeface="Aharoni" panose="020B0604020202020204" pitchFamily="2" charset="-79"/>
              </a:rPr>
              <a:t>vấn</a:t>
            </a:r>
            <a:r>
              <a:rPr lang="en-US" sz="4000" b="1" dirty="0">
                <a:latin typeface="UTM Seagull" panose="02040603050506020204" pitchFamily="18" charset="0"/>
                <a:cs typeface="Aharoni" panose="020B0604020202020204" pitchFamily="2" charset="-79"/>
              </a:rPr>
              <a:t> </a:t>
            </a:r>
            <a:r>
              <a:rPr lang="en-US" sz="4000" b="1" dirty="0" err="1">
                <a:latin typeface="UTM Seagull" panose="02040603050506020204" pitchFamily="18" charset="0"/>
                <a:cs typeface="Aharoni" panose="020B0604020202020204" pitchFamily="2" charset="-79"/>
              </a:rPr>
              <a:t>đề</a:t>
            </a:r>
            <a:endParaRPr lang="en-US" sz="4000" b="1" dirty="0">
              <a:latin typeface="UTM Seagull" panose="02040603050506020204" pitchFamily="18" charset="0"/>
              <a:cs typeface="Aharoni" panose="020B0604020202020204" pitchFamily="2" charset="-79"/>
            </a:endParaRPr>
          </a:p>
        </p:txBody>
      </p:sp>
      <p:grpSp>
        <p:nvGrpSpPr>
          <p:cNvPr id="54" name="Group 4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1983F99-54FC-7834-EEE3-B2A71C61B217}"/>
              </a:ext>
            </a:extLst>
          </p:cNvPr>
          <p:cNvSpPr txBox="1">
            <a:spLocks/>
          </p:cNvSpPr>
          <p:nvPr/>
        </p:nvSpPr>
        <p:spPr>
          <a:xfrm>
            <a:off x="665085" y="2255806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+mn-ea"/>
                <a:cs typeface="+mn-cs"/>
              </a:rPr>
              <a:t>Chanh </a:t>
            </a:r>
            <a:r>
              <a:rPr lang="en-US" sz="2800" dirty="0" err="1">
                <a:latin typeface="+mn-lt"/>
                <a:ea typeface="+mn-ea"/>
                <a:cs typeface="+mn-cs"/>
              </a:rPr>
              <a:t>là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một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loại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nông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sản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được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tiêu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thụ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trên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toàn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cầu</a:t>
            </a:r>
            <a:r>
              <a:rPr lang="en-US" sz="2800" dirty="0">
                <a:latin typeface="+mn-lt"/>
                <a:ea typeface="+mn-ea"/>
                <a:cs typeface="+mn-cs"/>
              </a:rPr>
              <a:t>.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Trước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khi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xuất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bán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thì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chanh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phải</a:t>
            </a:r>
            <a:r>
              <a:rPr lang="en-US" sz="2800" dirty="0">
                <a:latin typeface="+mn-lt"/>
                <a:ea typeface="+mn-ea"/>
                <a:cs typeface="+mn-cs"/>
              </a:rPr>
              <a:t> qua </a:t>
            </a:r>
            <a:r>
              <a:rPr lang="en-US" sz="2800" dirty="0" err="1">
                <a:latin typeface="+mn-lt"/>
                <a:ea typeface="+mn-ea"/>
                <a:cs typeface="+mn-cs"/>
              </a:rPr>
              <a:t>một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quá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trình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phân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loại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để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xác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định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chanh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được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bán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tại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chợ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truyền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thống</a:t>
            </a:r>
            <a:r>
              <a:rPr lang="en-US" sz="2800" dirty="0">
                <a:latin typeface="+mn-lt"/>
                <a:ea typeface="+mn-ea"/>
                <a:cs typeface="+mn-cs"/>
              </a:rPr>
              <a:t>, </a:t>
            </a:r>
            <a:r>
              <a:rPr lang="en-US" sz="2800" dirty="0" err="1">
                <a:latin typeface="+mn-lt"/>
                <a:ea typeface="+mn-ea"/>
                <a:cs typeface="+mn-cs"/>
              </a:rPr>
              <a:t>siêu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thị</a:t>
            </a:r>
            <a:r>
              <a:rPr lang="en-US" sz="2800" dirty="0">
                <a:latin typeface="+mn-lt"/>
                <a:ea typeface="+mn-ea"/>
                <a:cs typeface="+mn-cs"/>
              </a:rPr>
              <a:t> hay </a:t>
            </a:r>
            <a:r>
              <a:rPr lang="en-US" sz="2800" dirty="0" err="1">
                <a:latin typeface="+mn-lt"/>
                <a:ea typeface="+mn-ea"/>
                <a:cs typeface="+mn-cs"/>
              </a:rPr>
              <a:t>xuất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khẩu</a:t>
            </a:r>
            <a:r>
              <a:rPr lang="en-US" sz="2800" dirty="0">
                <a:latin typeface="+mn-lt"/>
                <a:ea typeface="+mn-ea"/>
                <a:cs typeface="+mn-cs"/>
              </a:rPr>
              <a:t>. Chanh </a:t>
            </a:r>
            <a:r>
              <a:rPr lang="en-US" sz="2800" dirty="0" err="1">
                <a:latin typeface="+mn-lt"/>
                <a:ea typeface="+mn-ea"/>
                <a:cs typeface="+mn-cs"/>
              </a:rPr>
              <a:t>được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phân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loại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thủ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công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dựa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vào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các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đặc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điểm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bên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ngoài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như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hình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dáng</a:t>
            </a:r>
            <a:r>
              <a:rPr lang="en-US" sz="2800" dirty="0">
                <a:latin typeface="+mn-lt"/>
                <a:ea typeface="+mn-ea"/>
                <a:cs typeface="+mn-cs"/>
              </a:rPr>
              <a:t>, </a:t>
            </a:r>
            <a:r>
              <a:rPr lang="en-US" sz="2800" dirty="0" err="1">
                <a:latin typeface="+mn-lt"/>
                <a:ea typeface="+mn-ea"/>
                <a:cs typeface="+mn-cs"/>
              </a:rPr>
              <a:t>màu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sắc</a:t>
            </a:r>
            <a:r>
              <a:rPr lang="en-US" sz="2800" dirty="0">
                <a:latin typeface="+mn-lt"/>
                <a:ea typeface="+mn-ea"/>
                <a:cs typeface="+mn-cs"/>
              </a:rPr>
              <a:t>, </a:t>
            </a:r>
            <a:r>
              <a:rPr lang="en-US" sz="2800" dirty="0" err="1">
                <a:latin typeface="+mn-lt"/>
                <a:ea typeface="+mn-ea"/>
                <a:cs typeface="+mn-cs"/>
              </a:rPr>
              <a:t>kích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thước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quả</a:t>
            </a:r>
            <a:r>
              <a:rPr lang="en-US" sz="2800" dirty="0"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53F38-FF52-9D22-8CB8-BB2C98394F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r="15470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5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icture containing person, marketplace, fruit, vegetable&#10;&#10;Description automatically generated">
            <a:extLst>
              <a:ext uri="{FF2B5EF4-FFF2-40B4-BE49-F238E27FC236}">
                <a16:creationId xmlns:a16="http://schemas.microsoft.com/office/drawing/2014/main" id="{6F3EDC08-0FA1-9678-BEE1-921581E31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r="1" b="1"/>
          <a:stretch/>
        </p:blipFill>
        <p:spPr>
          <a:xfrm>
            <a:off x="-358038" y="-88480"/>
            <a:ext cx="9947062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8" name="Freeform: Shape 23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BC4DD43-6D24-86DF-F0C0-AA0168705134}"/>
              </a:ext>
            </a:extLst>
          </p:cNvPr>
          <p:cNvSpPr txBox="1">
            <a:spLocks/>
          </p:cNvSpPr>
          <p:nvPr/>
        </p:nvSpPr>
        <p:spPr>
          <a:xfrm>
            <a:off x="8046720" y="1045597"/>
            <a:ext cx="3633746" cy="1588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 err="1">
                <a:latin typeface="+mn-lt"/>
              </a:rPr>
              <a:t>Các</a:t>
            </a:r>
            <a:r>
              <a:rPr lang="en-US" sz="3600" b="1" dirty="0">
                <a:latin typeface="+mn-lt"/>
              </a:rPr>
              <a:t> </a:t>
            </a:r>
            <a:r>
              <a:rPr lang="en-US" sz="3600" b="1" dirty="0" err="1">
                <a:latin typeface="+mn-lt"/>
              </a:rPr>
              <a:t>hạn</a:t>
            </a:r>
            <a:r>
              <a:rPr lang="en-US" sz="3600" b="1" dirty="0">
                <a:latin typeface="+mn-lt"/>
              </a:rPr>
              <a:t> </a:t>
            </a:r>
            <a:r>
              <a:rPr lang="en-US" sz="3600" b="1" dirty="0" err="1">
                <a:latin typeface="+mn-lt"/>
              </a:rPr>
              <a:t>chế</a:t>
            </a:r>
            <a:r>
              <a:rPr lang="en-US" sz="3600" b="1" dirty="0">
                <a:latin typeface="+mn-lt"/>
              </a:rPr>
              <a:t> </a:t>
            </a:r>
            <a:r>
              <a:rPr lang="en-US" sz="3600" b="1" dirty="0" err="1">
                <a:latin typeface="+mn-lt"/>
              </a:rPr>
              <a:t>của</a:t>
            </a:r>
            <a:r>
              <a:rPr lang="en-US" sz="3600" b="1" dirty="0">
                <a:latin typeface="+mn-lt"/>
              </a:rPr>
              <a:t> </a:t>
            </a:r>
            <a:r>
              <a:rPr lang="en-US" sz="3600" b="1" dirty="0" err="1">
                <a:latin typeface="+mn-lt"/>
              </a:rPr>
              <a:t>phân</a:t>
            </a:r>
            <a:r>
              <a:rPr lang="en-US" sz="3600" b="1" dirty="0">
                <a:latin typeface="+mn-lt"/>
              </a:rPr>
              <a:t> </a:t>
            </a:r>
            <a:r>
              <a:rPr lang="en-US" sz="3600" b="1" dirty="0" err="1">
                <a:latin typeface="+mn-lt"/>
              </a:rPr>
              <a:t>loại</a:t>
            </a:r>
            <a:r>
              <a:rPr lang="en-US" sz="3600" b="1" dirty="0">
                <a:latin typeface="+mn-lt"/>
              </a:rPr>
              <a:t> </a:t>
            </a:r>
            <a:r>
              <a:rPr lang="en-US" sz="3600" b="1" dirty="0" err="1">
                <a:latin typeface="+mn-lt"/>
              </a:rPr>
              <a:t>thủ</a:t>
            </a:r>
            <a:r>
              <a:rPr lang="en-US" sz="3600" b="1" dirty="0">
                <a:latin typeface="+mn-lt"/>
              </a:rPr>
              <a:t> </a:t>
            </a:r>
            <a:r>
              <a:rPr lang="en-US" sz="3600" b="1" dirty="0" err="1">
                <a:latin typeface="+mn-lt"/>
              </a:rPr>
              <a:t>công</a:t>
            </a:r>
            <a:endParaRPr lang="en-US" sz="3600" b="1" dirty="0">
              <a:latin typeface="+mn-lt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53629A3-E128-90B6-64B7-D76A655EE8C7}"/>
              </a:ext>
            </a:extLst>
          </p:cNvPr>
          <p:cNvSpPr txBox="1">
            <a:spLocks/>
          </p:cNvSpPr>
          <p:nvPr/>
        </p:nvSpPr>
        <p:spPr>
          <a:xfrm>
            <a:off x="8161456" y="2634019"/>
            <a:ext cx="3519010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  <a:ea typeface="+mn-ea"/>
                <a:cs typeface="+mn-cs"/>
              </a:rPr>
              <a:t>Mất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nhiều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thời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gian</a:t>
            </a:r>
            <a:endParaRPr lang="en-US" sz="2800" dirty="0">
              <a:latin typeface="+mn-lt"/>
              <a:ea typeface="+mn-ea"/>
              <a:cs typeface="+mn-cs"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+mn-ea"/>
                <a:cs typeface="+mn-cs"/>
              </a:rPr>
              <a:t>Chi </a:t>
            </a:r>
            <a:r>
              <a:rPr lang="en-US" sz="2800" dirty="0" err="1">
                <a:latin typeface="+mn-lt"/>
                <a:ea typeface="+mn-ea"/>
                <a:cs typeface="+mn-cs"/>
              </a:rPr>
              <a:t>phí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thuê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lao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động</a:t>
            </a:r>
            <a:endParaRPr lang="en-US" sz="2800" dirty="0">
              <a:latin typeface="+mn-lt"/>
              <a:ea typeface="+mn-ea"/>
              <a:cs typeface="+mn-cs"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  <a:ea typeface="+mn-ea"/>
                <a:cs typeface="+mn-cs"/>
              </a:rPr>
              <a:t>Năng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suất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phụ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thuộc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vào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yếu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tố</a:t>
            </a:r>
            <a:r>
              <a:rPr lang="en-US" sz="2800" dirty="0">
                <a:latin typeface="+mn-lt"/>
                <a:ea typeface="+mn-ea"/>
                <a:cs typeface="+mn-cs"/>
              </a:rPr>
              <a:t> con </a:t>
            </a:r>
            <a:r>
              <a:rPr lang="en-US" sz="2800" dirty="0" err="1">
                <a:latin typeface="+mn-lt"/>
                <a:ea typeface="+mn-ea"/>
                <a:cs typeface="+mn-cs"/>
              </a:rPr>
              <a:t>người</a:t>
            </a:r>
            <a:endParaRPr lang="en-US" sz="2800" dirty="0">
              <a:latin typeface="+mn-lt"/>
              <a:ea typeface="+mn-ea"/>
              <a:cs typeface="+mn-cs"/>
            </a:endParaRP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  <a:ea typeface="+mn-ea"/>
                <a:cs typeface="+mn-cs"/>
              </a:rPr>
              <a:t>Độ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chính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xác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không</a:t>
            </a:r>
            <a:r>
              <a:rPr lang="en-US" sz="2800" dirty="0"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latin typeface="+mn-lt"/>
                <a:ea typeface="+mn-ea"/>
                <a:cs typeface="+mn-cs"/>
              </a:rPr>
              <a:t>cao</a:t>
            </a:r>
            <a:endParaRPr lang="en-US" sz="2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06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09A56E7-64BC-0B62-90BE-4FBB975DB94E}"/>
              </a:ext>
            </a:extLst>
          </p:cNvPr>
          <p:cNvSpPr txBox="1">
            <a:spLocks/>
          </p:cNvSpPr>
          <p:nvPr/>
        </p:nvSpPr>
        <p:spPr>
          <a:xfrm>
            <a:off x="6398465" y="1040045"/>
            <a:ext cx="4057650" cy="8207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Giải</a:t>
            </a:r>
            <a:r>
              <a:rPr lang="en-US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pháp</a:t>
            </a:r>
            <a:endParaRPr lang="en-US" kern="1200" dirty="0">
              <a:solidFill>
                <a:schemeClr val="tx1"/>
              </a:solidFill>
              <a:latin typeface="UTM Seagull" panose="02040603050506020204" pitchFamily="18" charset="0"/>
            </a:endParaRPr>
          </a:p>
        </p:txBody>
      </p:sp>
      <p:pic>
        <p:nvPicPr>
          <p:cNvPr id="3" name="Picture 2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B6F61B29-E8E5-522F-2D6A-6E432A473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" r="-2" b="-2"/>
          <a:stretch/>
        </p:blipFill>
        <p:spPr>
          <a:xfrm>
            <a:off x="20" y="10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</p:pic>
      <p:pic>
        <p:nvPicPr>
          <p:cNvPr id="5" name="Picture 4" descr="A picture containing indoor, desk, cluttered&#10;&#10;Description automatically generated">
            <a:extLst>
              <a:ext uri="{FF2B5EF4-FFF2-40B4-BE49-F238E27FC236}">
                <a16:creationId xmlns:a16="http://schemas.microsoft.com/office/drawing/2014/main" id="{59B758A6-988D-D329-4148-3F895EB4D9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3" r="-2" b="3512"/>
          <a:stretch/>
        </p:blipFill>
        <p:spPr>
          <a:xfrm>
            <a:off x="462420" y="4304418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1983F99-54FC-7834-EEE3-B2A71C61B217}"/>
              </a:ext>
            </a:extLst>
          </p:cNvPr>
          <p:cNvSpPr txBox="1">
            <a:spLocks/>
          </p:cNvSpPr>
          <p:nvPr/>
        </p:nvSpPr>
        <p:spPr>
          <a:xfrm>
            <a:off x="6182860" y="1824303"/>
            <a:ext cx="5414116" cy="1781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Máy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loại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chanh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tự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theo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sắc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kích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thước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5119CF7-B16B-27CA-E08F-11A9B73CB546}"/>
              </a:ext>
            </a:extLst>
          </p:cNvPr>
          <p:cNvSpPr txBox="1">
            <a:spLocks/>
          </p:cNvSpPr>
          <p:nvPr/>
        </p:nvSpPr>
        <p:spPr>
          <a:xfrm>
            <a:off x="6134846" y="3676656"/>
            <a:ext cx="5314092" cy="2807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chanh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hỏng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2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6D440-B761-4EB0-D865-E561F014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95661"/>
            <a:ext cx="10515600" cy="42519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MSP430:</a:t>
            </a:r>
            <a:b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GPIO</a:t>
            </a:r>
            <a:b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Timer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PWM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MSP430</a:t>
            </a:r>
            <a:b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UART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MSP430</a:t>
            </a:r>
            <a:b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I2C </a:t>
            </a:r>
            <a:r>
              <a:rPr lang="en-US" sz="24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MSP430</a:t>
            </a:r>
            <a:b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b="1" i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A12EBF-0FD8-DC81-77BA-D21768A4E9C2}"/>
              </a:ext>
            </a:extLst>
          </p:cNvPr>
          <p:cNvSpPr txBox="1">
            <a:spLocks/>
          </p:cNvSpPr>
          <p:nvPr/>
        </p:nvSpPr>
        <p:spPr>
          <a:xfrm>
            <a:off x="552450" y="562450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Mục</a:t>
            </a:r>
            <a:r>
              <a:rPr lang="en-US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tiêu</a:t>
            </a:r>
            <a:r>
              <a:rPr lang="en-US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đề</a:t>
            </a:r>
            <a:r>
              <a:rPr lang="en-US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tài</a:t>
            </a:r>
            <a:r>
              <a:rPr lang="en-US" sz="3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bộ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cấu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loại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chanh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theo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sắc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kích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thước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trên</a:t>
            </a:r>
            <a:r>
              <a:rPr 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MSP430 </a:t>
            </a:r>
          </a:p>
        </p:txBody>
      </p:sp>
    </p:spTree>
    <p:extLst>
      <p:ext uri="{BB962C8B-B14F-4D97-AF65-F5344CB8AC3E}">
        <p14:creationId xmlns:p14="http://schemas.microsoft.com/office/powerpoint/2010/main" val="78878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3F7D648-D5BE-48C6-E240-72DB66A6FBD8}"/>
              </a:ext>
            </a:extLst>
          </p:cNvPr>
          <p:cNvSpPr txBox="1">
            <a:spLocks/>
          </p:cNvSpPr>
          <p:nvPr/>
        </p:nvSpPr>
        <p:spPr>
          <a:xfrm>
            <a:off x="7884082" y="166721"/>
            <a:ext cx="3706779" cy="28474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kern="1200" dirty="0" err="1">
                <a:solidFill>
                  <a:schemeClr val="tx1"/>
                </a:solidFill>
                <a:latin typeface="+mn-lt"/>
              </a:rPr>
              <a:t>Tổng</a:t>
            </a:r>
            <a:r>
              <a:rPr lang="en-US" sz="6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n-lt"/>
              </a:rPr>
              <a:t>quan</a:t>
            </a:r>
            <a:r>
              <a:rPr lang="en-US" sz="6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n-lt"/>
              </a:rPr>
              <a:t>hệ</a:t>
            </a:r>
            <a:r>
              <a:rPr lang="en-US" sz="6000" kern="1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n-lt"/>
              </a:rPr>
              <a:t>thống</a:t>
            </a:r>
            <a:endParaRPr lang="en-US" sz="6000" kern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76A55D8-7C63-9BC5-0EAA-44BF2D468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59" y="972695"/>
            <a:ext cx="6666569" cy="518664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2CCEB0-CAB3-B82B-4552-54D709AD19CE}"/>
              </a:ext>
            </a:extLst>
          </p:cNvPr>
          <p:cNvSpPr txBox="1">
            <a:spLocks/>
          </p:cNvSpPr>
          <p:nvPr/>
        </p:nvSpPr>
        <p:spPr>
          <a:xfrm>
            <a:off x="6731259" y="2985292"/>
            <a:ext cx="930236" cy="701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rgbClr val="FF0000"/>
                </a:solidFill>
                <a:latin typeface="+mn-lt"/>
              </a:rPr>
              <a:t>(1)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6450B58-A09B-3684-EEDB-F400065BD626}"/>
              </a:ext>
            </a:extLst>
          </p:cNvPr>
          <p:cNvSpPr txBox="1">
            <a:spLocks/>
          </p:cNvSpPr>
          <p:nvPr/>
        </p:nvSpPr>
        <p:spPr>
          <a:xfrm>
            <a:off x="5164705" y="1430190"/>
            <a:ext cx="797556" cy="701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rgbClr val="FF0000"/>
                </a:solidFill>
                <a:latin typeface="+mn-lt"/>
              </a:rPr>
              <a:t>(2)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015AACD-3A18-34BA-C9F0-338E971DBBF7}"/>
              </a:ext>
            </a:extLst>
          </p:cNvPr>
          <p:cNvSpPr txBox="1">
            <a:spLocks/>
          </p:cNvSpPr>
          <p:nvPr/>
        </p:nvSpPr>
        <p:spPr>
          <a:xfrm>
            <a:off x="3628100" y="5421039"/>
            <a:ext cx="930236" cy="701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kern="1200" dirty="0">
                <a:solidFill>
                  <a:srgbClr val="FF0000"/>
                </a:solidFill>
                <a:latin typeface="+mn-lt"/>
              </a:rPr>
              <a:t>(3)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ABD10E7-DF4F-FB88-58A7-758E234D9167}"/>
              </a:ext>
            </a:extLst>
          </p:cNvPr>
          <p:cNvSpPr txBox="1">
            <a:spLocks/>
          </p:cNvSpPr>
          <p:nvPr/>
        </p:nvSpPr>
        <p:spPr>
          <a:xfrm>
            <a:off x="6156814" y="5242361"/>
            <a:ext cx="930236" cy="701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kern="1200" dirty="0">
                <a:solidFill>
                  <a:srgbClr val="FF0000"/>
                </a:solidFill>
                <a:latin typeface="+mn-lt"/>
              </a:rPr>
              <a:t>(5)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3CF8B16-0FB2-9554-377B-CA01C5FC422B}"/>
              </a:ext>
            </a:extLst>
          </p:cNvPr>
          <p:cNvSpPr txBox="1">
            <a:spLocks/>
          </p:cNvSpPr>
          <p:nvPr/>
        </p:nvSpPr>
        <p:spPr>
          <a:xfrm>
            <a:off x="1755875" y="1088899"/>
            <a:ext cx="930236" cy="701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kern="1200" dirty="0">
                <a:solidFill>
                  <a:srgbClr val="FF0000"/>
                </a:solidFill>
                <a:latin typeface="+mn-lt"/>
              </a:rPr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73135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D7ADF-9BF1-4A21-297A-C304F27B44EE}"/>
              </a:ext>
            </a:extLst>
          </p:cNvPr>
          <p:cNvSpPr txBox="1"/>
          <p:nvPr/>
        </p:nvSpPr>
        <p:spPr>
          <a:xfrm>
            <a:off x="513585" y="2123821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lang="en-US" sz="2400" b="1" dirty="0"/>
              <a:t>Teachable Machine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cung</a:t>
            </a:r>
            <a:r>
              <a:rPr lang="en-US" sz="2000" dirty="0"/>
              <a:t>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dirty="0" err="1"/>
              <a:t>miễn</a:t>
            </a:r>
            <a:r>
              <a:rPr lang="en-US" sz="2000" dirty="0"/>
              <a:t>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Google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AI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, </a:t>
            </a:r>
            <a:r>
              <a:rPr lang="en-US" sz="2000" dirty="0" err="1"/>
              <a:t>âm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cử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"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giám</a:t>
            </a:r>
            <a:r>
              <a:rPr lang="en-US" sz="2000" dirty="0"/>
              <a:t> </a:t>
            </a:r>
            <a:r>
              <a:rPr lang="en-US" sz="2000" dirty="0" err="1"/>
              <a:t>sát</a:t>
            </a:r>
            <a:r>
              <a:rPr lang="en-US" sz="2000" dirty="0"/>
              <a:t>" (supervised learning).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 </a:t>
            </a:r>
            <a:r>
              <a:rPr lang="en-US" sz="2000" dirty="0" err="1"/>
              <a:t>dưới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nhúng</a:t>
            </a:r>
            <a:r>
              <a:rPr lang="en-US" sz="2000" dirty="0"/>
              <a:t>, </a:t>
            </a:r>
            <a:r>
              <a:rPr lang="en-US" sz="2000" dirty="0" err="1"/>
              <a:t>tệp</a:t>
            </a:r>
            <a:r>
              <a:rPr lang="en-US" sz="2000" dirty="0"/>
              <a:t> JSON </a:t>
            </a:r>
            <a:r>
              <a:rPr lang="en-US" sz="2000" dirty="0" err="1"/>
              <a:t>hoặc</a:t>
            </a:r>
            <a:r>
              <a:rPr lang="en-US" sz="2000" dirty="0"/>
              <a:t> module TensorFlow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4136E-1A8E-425E-0989-4D79806C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483978"/>
            <a:ext cx="4397433" cy="714583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025852-3241-5831-80CE-80B871B9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3" y="4049697"/>
            <a:ext cx="4395569" cy="183514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234639A-F18E-A85D-04B4-8F2F7464815F}"/>
              </a:ext>
            </a:extLst>
          </p:cNvPr>
          <p:cNvSpPr txBox="1">
            <a:spLocks/>
          </p:cNvSpPr>
          <p:nvPr/>
        </p:nvSpPr>
        <p:spPr>
          <a:xfrm>
            <a:off x="7189710" y="176316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5041E21-02E1-F9A3-9DEC-B3B0C8AB2C88}"/>
              </a:ext>
            </a:extLst>
          </p:cNvPr>
          <p:cNvSpPr txBox="1">
            <a:spLocks/>
          </p:cNvSpPr>
          <p:nvPr/>
        </p:nvSpPr>
        <p:spPr>
          <a:xfrm>
            <a:off x="646344" y="998498"/>
            <a:ext cx="4057650" cy="8207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Giới</a:t>
            </a:r>
            <a:r>
              <a:rPr lang="en-US" kern="1200" dirty="0">
                <a:solidFill>
                  <a:schemeClr val="tx1"/>
                </a:solidFill>
                <a:latin typeface="UTM Seagull" panose="02040603050506020204" pitchFamily="18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UTM Seagull" panose="02040603050506020204" pitchFamily="18" charset="0"/>
              </a:rPr>
              <a:t>thiệu</a:t>
            </a:r>
            <a:endParaRPr lang="en-US" kern="1200" dirty="0">
              <a:solidFill>
                <a:schemeClr val="tx1"/>
              </a:solidFill>
              <a:latin typeface="UTM Seagull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39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6EE5580-F6C4-9B3A-214B-807384F57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2375903"/>
              </p:ext>
            </p:extLst>
          </p:nvPr>
        </p:nvGraphicFramePr>
        <p:xfrm>
          <a:off x="3772947" y="1088749"/>
          <a:ext cx="4346080" cy="4554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8F1866-B581-51C2-FA16-C08BF7414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051756"/>
              </p:ext>
            </p:extLst>
          </p:nvPr>
        </p:nvGraphicFramePr>
        <p:xfrm>
          <a:off x="241896" y="3209925"/>
          <a:ext cx="3365355" cy="2805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28F0F68C-D21F-B36E-5D1E-96BD253371B7}"/>
              </a:ext>
            </a:extLst>
          </p:cNvPr>
          <p:cNvGrpSpPr/>
          <p:nvPr/>
        </p:nvGrpSpPr>
        <p:grpSpPr>
          <a:xfrm>
            <a:off x="7686210" y="140979"/>
            <a:ext cx="3720610" cy="2954771"/>
            <a:chOff x="7630224" y="271608"/>
            <a:chExt cx="3720610" cy="2954771"/>
          </a:xfrm>
        </p:grpSpPr>
        <p:pic>
          <p:nvPicPr>
            <p:cNvPr id="11" name="Picture 10" descr="A watermelon on a plate&#10;&#10;Description automatically generated with medium confidence">
              <a:extLst>
                <a:ext uri="{FF2B5EF4-FFF2-40B4-BE49-F238E27FC236}">
                  <a16:creationId xmlns:a16="http://schemas.microsoft.com/office/drawing/2014/main" id="{F8433654-CD69-BF25-A6A4-FCD43131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9274" y="271608"/>
              <a:ext cx="3011560" cy="2954771"/>
            </a:xfrm>
            <a:prstGeom prst="rect">
              <a:avLst/>
            </a:prstGeom>
          </p:spPr>
        </p:pic>
        <p:sp>
          <p:nvSpPr>
            <p:cNvPr id="18" name="Arrow: Up 17">
              <a:extLst>
                <a:ext uri="{FF2B5EF4-FFF2-40B4-BE49-F238E27FC236}">
                  <a16:creationId xmlns:a16="http://schemas.microsoft.com/office/drawing/2014/main" id="{0F4EB8E8-27B8-9C2F-84AA-9A8DC759565C}"/>
                </a:ext>
              </a:extLst>
            </p:cNvPr>
            <p:cNvSpPr/>
            <p:nvPr/>
          </p:nvSpPr>
          <p:spPr>
            <a:xfrm rot="3498568">
              <a:off x="7926355" y="2097281"/>
              <a:ext cx="318923" cy="911185"/>
            </a:xfrm>
            <a:prstGeom prst="up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8FD0AA-1B4D-AFDA-ED23-BF36436A8B4D}"/>
              </a:ext>
            </a:extLst>
          </p:cNvPr>
          <p:cNvGrpSpPr/>
          <p:nvPr/>
        </p:nvGrpSpPr>
        <p:grpSpPr>
          <a:xfrm>
            <a:off x="7376960" y="3824560"/>
            <a:ext cx="4081616" cy="3102963"/>
            <a:chOff x="7376960" y="3684601"/>
            <a:chExt cx="4081616" cy="3102963"/>
          </a:xfrm>
        </p:grpSpPr>
        <p:pic>
          <p:nvPicPr>
            <p:cNvPr id="7" name="Picture 6" descr="A picture containing yellow, indoor&#10;&#10;Description automatically generated">
              <a:extLst>
                <a:ext uri="{FF2B5EF4-FFF2-40B4-BE49-F238E27FC236}">
                  <a16:creationId xmlns:a16="http://schemas.microsoft.com/office/drawing/2014/main" id="{2BA01050-1711-ECD0-574D-FFC50FD71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639" y="3684601"/>
              <a:ext cx="3049937" cy="3102963"/>
            </a:xfrm>
            <a:prstGeom prst="rect">
              <a:avLst/>
            </a:prstGeom>
          </p:spPr>
        </p:pic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90EB6CA1-10DE-6568-C0D2-5FC4843B9A69}"/>
                </a:ext>
              </a:extLst>
            </p:cNvPr>
            <p:cNvSpPr/>
            <p:nvPr/>
          </p:nvSpPr>
          <p:spPr>
            <a:xfrm rot="7522949">
              <a:off x="7734957" y="4608788"/>
              <a:ext cx="318923" cy="1034918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BCFBB3-C6C3-44DA-7848-A99E4AA0336D}"/>
              </a:ext>
            </a:extLst>
          </p:cNvPr>
          <p:cNvGrpSpPr/>
          <p:nvPr/>
        </p:nvGrpSpPr>
        <p:grpSpPr>
          <a:xfrm>
            <a:off x="182696" y="-21123"/>
            <a:ext cx="4034480" cy="3184395"/>
            <a:chOff x="182696" y="-21123"/>
            <a:chExt cx="4034480" cy="3184395"/>
          </a:xfrm>
        </p:grpSpPr>
        <p:pic>
          <p:nvPicPr>
            <p:cNvPr id="10" name="Picture 9" descr="A picture containing green, dishware&#10;&#10;Description automatically generated">
              <a:extLst>
                <a:ext uri="{FF2B5EF4-FFF2-40B4-BE49-F238E27FC236}">
                  <a16:creationId xmlns:a16="http://schemas.microsoft.com/office/drawing/2014/main" id="{B48C4981-E6B0-DBD2-A869-6E72D0ACC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96" y="-21123"/>
              <a:ext cx="2990850" cy="3184395"/>
            </a:xfrm>
            <a:prstGeom prst="rect">
              <a:avLst/>
            </a:prstGeom>
          </p:spPr>
        </p:pic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26B1E684-C8FE-BE33-51AC-D0828A3AEEDE}"/>
                </a:ext>
              </a:extLst>
            </p:cNvPr>
            <p:cNvSpPr/>
            <p:nvPr/>
          </p:nvSpPr>
          <p:spPr>
            <a:xfrm rot="17799501">
              <a:off x="3442756" y="1824359"/>
              <a:ext cx="318923" cy="1229916"/>
            </a:xfrm>
            <a:prstGeom prst="upArrow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2">
            <a:extLst>
              <a:ext uri="{FF2B5EF4-FFF2-40B4-BE49-F238E27FC236}">
                <a16:creationId xmlns:a16="http://schemas.microsoft.com/office/drawing/2014/main" id="{C63822B3-A1B5-A44C-3AD3-01F0A238A8B8}"/>
              </a:ext>
            </a:extLst>
          </p:cNvPr>
          <p:cNvSpPr txBox="1">
            <a:spLocks/>
          </p:cNvSpPr>
          <p:nvPr/>
        </p:nvSpPr>
        <p:spPr>
          <a:xfrm>
            <a:off x="-325206" y="5744382"/>
            <a:ext cx="4744806" cy="8207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dirty="0" err="1">
                <a:latin typeface="UTM Seagull" panose="02040603050506020204" pitchFamily="18" charset="0"/>
              </a:rPr>
              <a:t>Tỷ</a:t>
            </a:r>
            <a:r>
              <a:rPr lang="en-US" sz="2000" dirty="0">
                <a:latin typeface="UTM Seagull" panose="02040603050506020204" pitchFamily="18" charset="0"/>
              </a:rPr>
              <a:t> </a:t>
            </a:r>
            <a:r>
              <a:rPr lang="en-US" sz="2000" dirty="0" err="1">
                <a:latin typeface="UTM Seagull" panose="02040603050506020204" pitchFamily="18" charset="0"/>
              </a:rPr>
              <a:t>lệ</a:t>
            </a:r>
            <a:r>
              <a:rPr lang="en-US" sz="2000" dirty="0">
                <a:latin typeface="UTM Seagull" panose="02040603050506020204" pitchFamily="18" charset="0"/>
              </a:rPr>
              <a:t> </a:t>
            </a:r>
            <a:r>
              <a:rPr lang="en-US" sz="2000" dirty="0" err="1">
                <a:latin typeface="UTM Seagull" panose="02040603050506020204" pitchFamily="18" charset="0"/>
              </a:rPr>
              <a:t>nhận</a:t>
            </a:r>
            <a:r>
              <a:rPr lang="en-US" sz="2000" dirty="0">
                <a:latin typeface="UTM Seagull" panose="02040603050506020204" pitchFamily="18" charset="0"/>
              </a:rPr>
              <a:t> </a:t>
            </a:r>
            <a:r>
              <a:rPr lang="en-US" sz="2000" dirty="0" err="1">
                <a:latin typeface="UTM Seagull" panose="02040603050506020204" pitchFamily="18" charset="0"/>
              </a:rPr>
              <a:t>diện</a:t>
            </a:r>
            <a:r>
              <a:rPr lang="en-US" sz="2000" dirty="0">
                <a:latin typeface="UTM Seagull" panose="02040603050506020204" pitchFamily="18" charset="0"/>
              </a:rPr>
              <a:t> </a:t>
            </a:r>
            <a:r>
              <a:rPr lang="en-US" sz="2000" dirty="0" err="1">
                <a:latin typeface="UTM Seagull" panose="02040603050506020204" pitchFamily="18" charset="0"/>
              </a:rPr>
              <a:t>chính</a:t>
            </a:r>
            <a:r>
              <a:rPr lang="en-US" sz="2000" dirty="0">
                <a:latin typeface="UTM Seagull" panose="02040603050506020204" pitchFamily="18" charset="0"/>
              </a:rPr>
              <a:t> </a:t>
            </a:r>
            <a:r>
              <a:rPr lang="en-US" sz="2000" dirty="0" err="1">
                <a:latin typeface="UTM Seagull" panose="02040603050506020204" pitchFamily="18" charset="0"/>
              </a:rPr>
              <a:t>xác</a:t>
            </a:r>
            <a:endParaRPr lang="en-US" sz="2000" dirty="0">
              <a:latin typeface="UTM Seagull" panose="020406030505060202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sz="2000" dirty="0">
                <a:latin typeface="UTM Seagull" panose="02040603050506020204" pitchFamily="18" charset="0"/>
              </a:rPr>
              <a:t>&gt;80%</a:t>
            </a:r>
            <a:endParaRPr lang="en-US" sz="2000" kern="1200" dirty="0">
              <a:solidFill>
                <a:schemeClr val="tx1"/>
              </a:solidFill>
              <a:latin typeface="UTM Seagull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A7B15-6B87-7D72-8077-BE00F0E5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94" y="643467"/>
            <a:ext cx="5918830" cy="5571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C35DB-B8B6-8334-67FC-9E5F982227B3}"/>
              </a:ext>
            </a:extLst>
          </p:cNvPr>
          <p:cNvSpPr txBox="1"/>
          <p:nvPr/>
        </p:nvSpPr>
        <p:spPr>
          <a:xfrm>
            <a:off x="6833286" y="722786"/>
            <a:ext cx="4339539" cy="1401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54318" indent="-203454" defTabSz="813816">
              <a:lnSpc>
                <a:spcPct val="90000"/>
              </a:lnSpc>
              <a:spcAft>
                <a:spcPts val="534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“no”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không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có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chanh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trên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băng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tải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54318" indent="-203454" defTabSz="813816">
              <a:lnSpc>
                <a:spcPct val="90000"/>
              </a:lnSpc>
              <a:spcAft>
                <a:spcPts val="534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xanh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quả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xanh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54318" indent="-203454" defTabSz="813816">
              <a:lnSpc>
                <a:spcPct val="90000"/>
              </a:lnSpc>
              <a:spcAft>
                <a:spcPts val="534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“vang”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quả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vàng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54318" indent="-203454" defTabSz="813816">
              <a:lnSpc>
                <a:spcPct val="90000"/>
              </a:lnSpc>
              <a:spcAft>
                <a:spcPts val="534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quả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bị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hỏng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bề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mặt</a:t>
            </a:r>
            <a:endParaRPr lang="en-US" sz="20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1750178-BEF6-7361-0216-E7420AF5F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207626"/>
              </p:ext>
            </p:extLst>
          </p:nvPr>
        </p:nvGraphicFramePr>
        <p:xfrm>
          <a:off x="7279028" y="2358384"/>
          <a:ext cx="3255176" cy="3856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428640-E2F7-E38D-C241-63CE48129CD2}"/>
              </a:ext>
            </a:extLst>
          </p:cNvPr>
          <p:cNvSpPr txBox="1"/>
          <p:nvPr/>
        </p:nvSpPr>
        <p:spPr>
          <a:xfrm>
            <a:off x="2038252" y="79318"/>
            <a:ext cx="8115495" cy="553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50864" defTabSz="813816">
              <a:lnSpc>
                <a:spcPct val="90000"/>
              </a:lnSpc>
              <a:spcAft>
                <a:spcPts val="534"/>
              </a:spcAft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Techable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Machine</a:t>
            </a:r>
          </a:p>
        </p:txBody>
      </p:sp>
    </p:spTree>
    <p:extLst>
      <p:ext uri="{BB962C8B-B14F-4D97-AF65-F5344CB8AC3E}">
        <p14:creationId xmlns:p14="http://schemas.microsoft.com/office/powerpoint/2010/main" val="146152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507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Meiryo</vt:lpstr>
      <vt:lpstr>Arial</vt:lpstr>
      <vt:lpstr>Calibri</vt:lpstr>
      <vt:lpstr>Calibri Light</vt:lpstr>
      <vt:lpstr>Times New Roman</vt:lpstr>
      <vt:lpstr>UTM Seagull</vt:lpstr>
      <vt:lpstr>Office Theme</vt:lpstr>
      <vt:lpstr>PowerPoint Presentation</vt:lpstr>
      <vt:lpstr>PowerPoint Presentation</vt:lpstr>
      <vt:lpstr>PowerPoint Presentation</vt:lpstr>
      <vt:lpstr>PowerPoint Presentation</vt:lpstr>
      <vt:lpstr>Phương pháp nghiên cứu: Tìm hiểu các kiến thức lập trình trên MSP430: + Đọc/xuất tín hiệu các chân GPIO +  Bộ đếm Timer và PWM trên MSP430 + Chuẩn giao tiếp UART trên MSP430 + Chuẩn giao tiếp I2C trên MSP430 Thực nghiệm để kiểm tra hoạt động của cơ cấu phân loại và bộ điều khiển.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HUU PHUOC</dc:creator>
  <cp:lastModifiedBy>Nụ Cười Mê Kông Nhân Viên 1</cp:lastModifiedBy>
  <cp:revision>80</cp:revision>
  <dcterms:created xsi:type="dcterms:W3CDTF">2023-05-05T08:12:28Z</dcterms:created>
  <dcterms:modified xsi:type="dcterms:W3CDTF">2023-12-09T13:18:03Z</dcterms:modified>
</cp:coreProperties>
</file>